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7F5B8-2379-41C6-BB1E-4BB105D79317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25A2B-3888-4362-A965-AE4779C230A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1743-5CF1-42FE-A3E9-AB28C6DAF027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27D4C-16D6-4846-9F45-5B19AD50257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6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CF988-500D-4C5F-A179-4FAB38D28F6E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8D5AE-C40D-4ABD-8C75-11CFB0161117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ackground_Duo_26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4A024-1433-47E7-8766-1535441F7116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57697-5713-4C7D-AF03-2EF81D0D1B09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F28D5-D0AB-47FA-B5BF-BA91B4A6A730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4C5-2A7B-49E6-B4A5-50BDEB5236E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87F03-1AAD-4CB5-927E-4CF0B42177F6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D5B10-84DB-43FF-AF87-A01FFACC877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F96DB-58F1-42DE-956F-1F59060C5256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E2E4-267E-40DD-9B36-4FFFEA77FAA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C9EC9-CEDB-4EA2-935C-71108EA909AF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0425A-6D77-42EB-A076-4043902E23D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84FC5-2771-4F5D-A10C-94154CA6660B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6FF8-6007-445E-8868-F86EC3FD0214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2F394-7C01-4CC7-BBAA-085A9AA0156E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69AD2-5FF3-4910-8DF6-C92B7941F82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73D90-669C-4F69-86BD-C23C795C601B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F3ECB-D3C9-4AFF-8EFD-28603D266D6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FCA2D-0E75-4009-A6AE-9579EF9B10C8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849B-B539-40BD-BB45-12AA312A0BE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ackground_Duo_266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C82713-A4CA-443F-A88B-F6DD7BBF4F13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105603F-8BA6-4149-98ED-D56AC17C6D0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3CBAD9-A92F-4C31-A3A1-56886485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138601"/>
            <a:ext cx="10363200" cy="1470025"/>
          </a:xfrm>
        </p:spPr>
        <p:txBody>
          <a:bodyPr/>
          <a:lstStyle/>
          <a:p>
            <a:r>
              <a:rPr lang="it-IT" dirty="0"/>
              <a:t>ATNA </a:t>
            </a:r>
            <a:r>
              <a:rPr lang="it-IT" dirty="0" err="1"/>
              <a:t>Tooling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59886-7B70-4902-8C0F-AF264378C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3179" y="4431657"/>
            <a:ext cx="8534400" cy="1752600"/>
          </a:xfrm>
        </p:spPr>
        <p:txBody>
          <a:bodyPr/>
          <a:lstStyle/>
          <a:p>
            <a:r>
              <a:rPr lang="it-IT" dirty="0"/>
              <a:t>Gregorio Canal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472D0711-922F-4A54-8BFD-6D5C5646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3" y="1972697"/>
            <a:ext cx="4429454" cy="12082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9F0731-2240-4B7E-9CCC-3C1050AC6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"/>
    </mc:Choice>
    <mc:Fallback xmlns="">
      <p:transition spd="slow" advTm="1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E991E-19EC-4059-9D6A-931CF9B9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62BE0D-76A6-459F-80D7-36A4AFAAF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First step: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requirement</a:t>
            </a:r>
            <a:r>
              <a:rPr lang="it-IT" dirty="0"/>
              <a:t> to </a:t>
            </a:r>
            <a:r>
              <a:rPr lang="it-IT" dirty="0" err="1"/>
              <a:t>gazelle</a:t>
            </a:r>
            <a:r>
              <a:rPr lang="it-IT" dirty="0"/>
              <a:t> tools, </a:t>
            </a:r>
            <a:r>
              <a:rPr lang="it-IT" dirty="0" err="1"/>
              <a:t>but</a:t>
            </a:r>
            <a:r>
              <a:rPr lang="it-IT" dirty="0"/>
              <a:t> update TF in </a:t>
            </a:r>
            <a:r>
              <a:rPr lang="it-IT" dirty="0" err="1"/>
              <a:t>order</a:t>
            </a:r>
            <a:r>
              <a:rPr lang="it-IT" dirty="0"/>
              <a:t> to point to GSS </a:t>
            </a:r>
            <a:r>
              <a:rPr lang="it-IT" dirty="0">
                <a:sym typeface="Wingdings" panose="05000000000000000000" pitchFamily="2" charset="2"/>
              </a:rPr>
              <a:t> RMD </a:t>
            </a:r>
            <a:r>
              <a:rPr lang="it-IT" dirty="0" err="1">
                <a:sym typeface="Wingdings" panose="05000000000000000000" pitchFamily="2" charset="2"/>
              </a:rPr>
              <a:t>profile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taken</a:t>
            </a:r>
            <a:r>
              <a:rPr lang="it-IT" dirty="0">
                <a:sym typeface="Wingdings" panose="05000000000000000000" pitchFamily="2" charset="2"/>
              </a:rPr>
              <a:t> in account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Second step: Make an </a:t>
            </a:r>
            <a:r>
              <a:rPr lang="it-IT" dirty="0" err="1">
                <a:sym typeface="Wingdings" panose="05000000000000000000" pitchFamily="2" charset="2"/>
              </a:rPr>
              <a:t>ordered</a:t>
            </a:r>
            <a:r>
              <a:rPr lang="it-IT" dirty="0">
                <a:sym typeface="Wingdings" panose="05000000000000000000" pitchFamily="2" charset="2"/>
              </a:rPr>
              <a:t> list </a:t>
            </a:r>
            <a:r>
              <a:rPr lang="it-IT" dirty="0" err="1">
                <a:sym typeface="Wingdings" panose="05000000000000000000" pitchFamily="2" charset="2"/>
              </a:rPr>
              <a:t>about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the GSS tool </a:t>
            </a:r>
            <a:r>
              <a:rPr lang="it-IT" dirty="0" err="1">
                <a:sym typeface="Wingdings" panose="05000000000000000000" pitchFamily="2" charset="2"/>
              </a:rPr>
              <a:t>should</a:t>
            </a:r>
            <a:r>
              <a:rPr lang="it-IT" dirty="0">
                <a:sym typeface="Wingdings" panose="05000000000000000000" pitchFamily="2" charset="2"/>
              </a:rPr>
              <a:t> be </a:t>
            </a:r>
            <a:r>
              <a:rPr lang="it-IT" dirty="0" err="1">
                <a:sym typeface="Wingdings" panose="05000000000000000000" pitchFamily="2" charset="2"/>
              </a:rPr>
              <a:t>updated</a:t>
            </a:r>
            <a:r>
              <a:rPr lang="it-IT" dirty="0">
                <a:sym typeface="Wingdings" panose="05000000000000000000" pitchFamily="2" charset="2"/>
              </a:rPr>
              <a:t> (e.g. </a:t>
            </a:r>
            <a:r>
              <a:rPr lang="it-IT" dirty="0" err="1">
                <a:sym typeface="Wingdings" panose="05000000000000000000" pitchFamily="2" charset="2"/>
              </a:rPr>
              <a:t>versioning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provide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, field for </a:t>
            </a:r>
            <a:r>
              <a:rPr lang="it-IT" dirty="0" err="1">
                <a:sym typeface="Wingdings" panose="05000000000000000000" pitchFamily="2" charset="2"/>
              </a:rPr>
              <a:t>description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revision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submitted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jira</a:t>
            </a:r>
            <a:r>
              <a:rPr lang="it-IT" dirty="0">
                <a:sym typeface="Wingdings" panose="05000000000000000000" pitchFamily="2" charset="2"/>
              </a:rPr>
              <a:t>, status like </a:t>
            </a:r>
            <a:r>
              <a:rPr lang="it-IT" dirty="0" err="1">
                <a:sym typeface="Wingdings" panose="05000000000000000000" pitchFamily="2" charset="2"/>
              </a:rPr>
              <a:t>drafto</a:t>
            </a:r>
            <a:r>
              <a:rPr lang="it-IT" dirty="0">
                <a:sym typeface="Wingdings" panose="05000000000000000000" pitchFamily="2" charset="2"/>
              </a:rPr>
              <a:t> or production </a:t>
            </a:r>
            <a:r>
              <a:rPr lang="it-IT" dirty="0" err="1">
                <a:sym typeface="Wingdings" panose="05000000000000000000" pitchFamily="2" charset="2"/>
              </a:rPr>
              <a:t>as</a:t>
            </a:r>
            <a:r>
              <a:rPr lang="it-IT" dirty="0">
                <a:sym typeface="Wingdings" panose="05000000000000000000" pitchFamily="2" charset="2"/>
              </a:rPr>
              <a:t> an alternative a </a:t>
            </a:r>
            <a:r>
              <a:rPr lang="it-IT" dirty="0" err="1">
                <a:sym typeface="Wingdings" panose="05000000000000000000" pitchFamily="2" charset="2"/>
              </a:rPr>
              <a:t>dev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environment</a:t>
            </a:r>
            <a:r>
              <a:rPr lang="it-IT" dirty="0">
                <a:sym typeface="Wingdings" panose="05000000000000000000" pitchFamily="2" charset="2"/>
              </a:rPr>
              <a:t> 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04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8E441-D1D1-4729-89E1-3AAE5FCE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official</a:t>
            </a:r>
            <a:r>
              <a:rPr lang="it-IT" dirty="0"/>
              <a:t> </a:t>
            </a:r>
            <a:r>
              <a:rPr lang="it-IT" dirty="0" err="1"/>
              <a:t>Gazelle</a:t>
            </a:r>
            <a:r>
              <a:rPr lang="it-IT" dirty="0"/>
              <a:t> Security Suite (</a:t>
            </a:r>
            <a:r>
              <a:rPr lang="it-IT" dirty="0" err="1"/>
              <a:t>gss</a:t>
            </a:r>
            <a:r>
              <a:rPr lang="it-IT" dirty="0"/>
              <a:t>) </a:t>
            </a:r>
            <a:r>
              <a:rPr lang="it-IT" dirty="0" err="1"/>
              <a:t>holds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Audit Records </a:t>
            </a:r>
            <a:r>
              <a:rPr lang="it-IT" dirty="0" err="1"/>
              <a:t>defined</a:t>
            </a:r>
            <a:r>
              <a:rPr lang="it-IT" dirty="0"/>
              <a:t> in the IHE TF.</a:t>
            </a:r>
          </a:p>
          <a:p>
            <a:pPr marL="0" indent="0">
              <a:buNone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gss</a:t>
            </a:r>
            <a:r>
              <a:rPr lang="it-IT" dirty="0"/>
              <a:t>-audit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mantained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current</a:t>
            </a:r>
            <a:r>
              <a:rPr lang="it-IT" dirty="0"/>
              <a:t> TF.</a:t>
            </a:r>
          </a:p>
          <a:p>
            <a:pPr marL="0" indent="0">
              <a:buNone/>
            </a:pP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chance to </a:t>
            </a:r>
            <a:r>
              <a:rPr lang="it-IT" dirty="0" err="1"/>
              <a:t>hold</a:t>
            </a:r>
            <a:r>
              <a:rPr lang="it-IT" dirty="0"/>
              <a:t> and </a:t>
            </a:r>
            <a:r>
              <a:rPr lang="it-IT" dirty="0" err="1"/>
              <a:t>mantain</a:t>
            </a:r>
            <a:r>
              <a:rPr lang="it-IT" dirty="0"/>
              <a:t> the Audit </a:t>
            </a:r>
            <a:r>
              <a:rPr lang="it-IT" dirty="0" err="1"/>
              <a:t>structure</a:t>
            </a:r>
            <a:r>
              <a:rPr lang="it-IT" dirty="0"/>
              <a:t> in one just one place and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an </a:t>
            </a:r>
            <a:r>
              <a:rPr lang="it-IT" dirty="0" err="1"/>
              <a:t>automated</a:t>
            </a:r>
            <a:r>
              <a:rPr lang="it-IT" dirty="0"/>
              <a:t> way.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47D0A0-E3CC-4CC1-9E16-DAB9F6F2A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53992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altLang="it-IT" sz="4000" b="1" dirty="0" err="1">
                <a:latin typeface="Arial" panose="020B0604020202020204" pitchFamily="34" charset="0"/>
              </a:rPr>
              <a:t>problem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CD628151-EFCE-4414-B053-CAD138F6A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6FDB29-716B-4B16-9382-7FD2790E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5"/>
    </mc:Choice>
    <mc:Fallback xmlns="">
      <p:transition spd="slow" advTm="5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B83973D-8702-4AEF-A1EB-61AF344E5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8162" y="1274993"/>
            <a:ext cx="5973288" cy="536710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203F0C-A2D4-4830-AF17-F96BA0502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22972"/>
            <a:ext cx="7631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Audit </a:t>
            </a:r>
            <a:r>
              <a:rPr lang="it-IT" altLang="it-IT" sz="3600" b="1" dirty="0" err="1">
                <a:latin typeface="Arial" panose="020B0604020202020204" pitchFamily="34" charset="0"/>
              </a:rPr>
              <a:t>s</a:t>
            </a: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tructure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IHE TF (1/2)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D2034F03-1EDB-4035-8152-23F02A9F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D07022-9502-4972-9797-48AEFA4A8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9EB403-F4AF-4F0D-8EA0-039CD015652F}"/>
              </a:ext>
            </a:extLst>
          </p:cNvPr>
          <p:cNvSpPr txBox="1"/>
          <p:nvPr/>
        </p:nvSpPr>
        <p:spPr>
          <a:xfrm>
            <a:off x="969731" y="3244334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8"/>
    </mc:Choice>
    <mc:Fallback xmlns="">
      <p:transition spd="slow" advTm="2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4821A-22EC-492B-8B54-B8A8398F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in IHE TF (2/2)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1A0AF2-C7A1-4DB1-B30C-FE2EE406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way for the Technical </a:t>
            </a:r>
            <a:r>
              <a:rPr lang="it-IT" dirty="0" err="1"/>
              <a:t>Comitee</a:t>
            </a:r>
            <a:r>
              <a:rPr lang="it-IT" dirty="0"/>
              <a:t>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an Audit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for a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just </a:t>
            </a:r>
            <a:r>
              <a:rPr lang="it-IT" dirty="0" err="1"/>
              <a:t>saw</a:t>
            </a:r>
            <a:r>
              <a:rPr lang="it-IT" dirty="0"/>
              <a:t>.</a:t>
            </a:r>
          </a:p>
          <a:p>
            <a:r>
              <a:rPr lang="it-IT" dirty="0" err="1"/>
              <a:t>Pros</a:t>
            </a:r>
            <a:r>
              <a:rPr lang="it-IT" dirty="0"/>
              <a:t>: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done</a:t>
            </a:r>
            <a:r>
              <a:rPr lang="it-IT" dirty="0"/>
              <a:t> and </a:t>
            </a:r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easily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hold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expressed</a:t>
            </a:r>
            <a:r>
              <a:rPr lang="it-IT" dirty="0"/>
              <a:t> by text</a:t>
            </a:r>
          </a:p>
          <a:p>
            <a:r>
              <a:rPr lang="it-IT" dirty="0"/>
              <a:t>Cons: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exported</a:t>
            </a:r>
            <a:r>
              <a:rPr lang="it-IT" dirty="0"/>
              <a:t> in a standard format</a:t>
            </a:r>
          </a:p>
        </p:txBody>
      </p:sp>
    </p:spTree>
    <p:extLst>
      <p:ext uri="{BB962C8B-B14F-4D97-AF65-F5344CB8AC3E}">
        <p14:creationId xmlns:p14="http://schemas.microsoft.com/office/powerpoint/2010/main" val="26065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2575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editing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F4D70-E3C7-4F96-BF5B-7D7CE6AA2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002" y="1579418"/>
            <a:ext cx="8394852" cy="49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9420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rendering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7F25EF3-9239-4E07-A391-EFB31E8E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456" y="1745673"/>
            <a:ext cx="8599543" cy="43875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</p:spTree>
    <p:extLst>
      <p:ext uri="{BB962C8B-B14F-4D97-AF65-F5344CB8AC3E}">
        <p14:creationId xmlns:p14="http://schemas.microsoft.com/office/powerpoint/2010/main" val="15483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09E68-6BC0-4239-A9E4-117F59D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83161"/>
            <a:ext cx="2799968" cy="75445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988AA-94FB-4067-BE23-B0E7F1295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76596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XML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E5E2BED2-92B9-405D-B070-8CB99E9F6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50CCAD-3E9F-447C-B3B3-B2915870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EFDBFE7-4F61-4612-B834-536DE9DC7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982" y="1200080"/>
            <a:ext cx="7994756" cy="5458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47EC4-03AA-4AE8-ACD0-EB85B140202D}"/>
              </a:ext>
            </a:extLst>
          </p:cNvPr>
          <p:cNvSpPr txBox="1"/>
          <p:nvPr/>
        </p:nvSpPr>
        <p:spPr>
          <a:xfrm>
            <a:off x="467096" y="3283160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XML </a:t>
            </a:r>
            <a:r>
              <a:rPr lang="it-IT" dirty="0" err="1"/>
              <a:t>structure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28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7"/>
    </mc:Choice>
    <mc:Fallback xmlns="">
      <p:transition spd="slow" advTm="6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D2074-B393-4B4D-B799-D9CB2318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GSS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- </a:t>
            </a:r>
            <a:r>
              <a:rPr lang="it-IT" altLang="it-IT" b="1" dirty="0" err="1">
                <a:latin typeface="Arial" panose="020B0604020202020204" pitchFamily="34" charset="0"/>
              </a:rPr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DAA33-B299-4AE7-9878-E673E2C0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5193"/>
            <a:ext cx="10972800" cy="4983161"/>
          </a:xfrm>
        </p:spPr>
        <p:txBody>
          <a:bodyPr/>
          <a:lstStyle/>
          <a:p>
            <a:r>
              <a:rPr lang="it-IT" sz="2400" dirty="0"/>
              <a:t>The </a:t>
            </a:r>
            <a:r>
              <a:rPr lang="it-IT" sz="2400" dirty="0" err="1"/>
              <a:t>primary</a:t>
            </a:r>
            <a:r>
              <a:rPr lang="it-IT" sz="2400" dirty="0"/>
              <a:t> </a:t>
            </a:r>
            <a:r>
              <a:rPr lang="it-IT" sz="2400" dirty="0" err="1"/>
              <a:t>reason</a:t>
            </a:r>
            <a:r>
              <a:rPr lang="it-IT" sz="2400" dirty="0"/>
              <a:t> </a:t>
            </a:r>
            <a:r>
              <a:rPr lang="it-IT" sz="2400" dirty="0" err="1"/>
              <a:t>because</a:t>
            </a:r>
            <a:r>
              <a:rPr lang="it-IT" sz="2400" dirty="0"/>
              <a:t> </a:t>
            </a:r>
            <a:r>
              <a:rPr lang="it-IT" sz="2400" dirty="0" err="1"/>
              <a:t>gazelle</a:t>
            </a:r>
            <a:r>
              <a:rPr lang="it-IT" sz="2400" dirty="0"/>
              <a:t> security suite </a:t>
            </a:r>
            <a:r>
              <a:rPr lang="it-IT" sz="2400" dirty="0" err="1"/>
              <a:t>host</a:t>
            </a:r>
            <a:r>
              <a:rPr lang="it-IT" sz="2400" dirty="0"/>
              <a:t> IHE-</a:t>
            </a:r>
            <a:r>
              <a:rPr lang="it-IT" sz="2400" dirty="0" err="1"/>
              <a:t>defined</a:t>
            </a:r>
            <a:r>
              <a:rPr lang="it-IT" sz="2400" dirty="0"/>
              <a:t> Audit </a:t>
            </a:r>
            <a:r>
              <a:rPr lang="it-IT" sz="2400" dirty="0" err="1"/>
              <a:t>structure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for testing. </a:t>
            </a:r>
            <a:r>
              <a:rPr lang="it-IT" sz="2400" dirty="0" err="1"/>
              <a:t>Those</a:t>
            </a:r>
            <a:r>
              <a:rPr lang="it-IT" sz="2400" dirty="0"/>
              <a:t> are </a:t>
            </a:r>
            <a:r>
              <a:rPr lang="it-IT" sz="2400" dirty="0" err="1"/>
              <a:t>used</a:t>
            </a:r>
            <a:r>
              <a:rPr lang="it-IT" sz="2400" dirty="0"/>
              <a:t> to </a:t>
            </a:r>
            <a:r>
              <a:rPr lang="it-IT" sz="2400" dirty="0" err="1"/>
              <a:t>implement</a:t>
            </a:r>
            <a:r>
              <a:rPr lang="it-IT" sz="2400" dirty="0"/>
              <a:t> </a:t>
            </a:r>
            <a:r>
              <a:rPr lang="it-IT" sz="2400" dirty="0" err="1"/>
              <a:t>validator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</a:t>
            </a:r>
            <a:r>
              <a:rPr lang="it-IT" sz="2400" dirty="0" err="1"/>
              <a:t>tests</a:t>
            </a:r>
            <a:r>
              <a:rPr lang="it-IT" sz="2400" dirty="0"/>
              <a:t> audit </a:t>
            </a:r>
            <a:r>
              <a:rPr lang="it-IT" sz="2400" dirty="0" err="1"/>
              <a:t>produced</a:t>
            </a:r>
            <a:r>
              <a:rPr lang="it-IT" sz="2400" dirty="0"/>
              <a:t> by </a:t>
            </a:r>
            <a:r>
              <a:rPr lang="it-IT" sz="2400" dirty="0" err="1"/>
              <a:t>vendors</a:t>
            </a:r>
            <a:r>
              <a:rPr lang="it-IT" sz="2400" dirty="0"/>
              <a:t> </a:t>
            </a:r>
            <a:r>
              <a:rPr lang="it-IT" sz="2400" dirty="0" err="1"/>
              <a:t>during</a:t>
            </a:r>
            <a:r>
              <a:rPr lang="it-IT" sz="2400" dirty="0"/>
              <a:t> </a:t>
            </a:r>
            <a:r>
              <a:rPr lang="it-IT" sz="2400" dirty="0" err="1"/>
              <a:t>Connecthatons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Pros</a:t>
            </a:r>
            <a:r>
              <a:rPr lang="it-IT" sz="2400" dirty="0"/>
              <a:t>:</a:t>
            </a:r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an easy </a:t>
            </a:r>
            <a:r>
              <a:rPr lang="it-IT" sz="2000" dirty="0" err="1"/>
              <a:t>write&amp;edit</a:t>
            </a:r>
            <a:r>
              <a:rPr lang="it-IT" sz="2000" dirty="0"/>
              <a:t> UI for audit </a:t>
            </a:r>
            <a:r>
              <a:rPr lang="it-IT" sz="2000" dirty="0" err="1"/>
              <a:t>structure</a:t>
            </a:r>
            <a:endParaRPr lang="it-IT" sz="2000" dirty="0"/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rendering of the audit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pretty</a:t>
            </a:r>
            <a:r>
              <a:rPr lang="it-IT" sz="2000" dirty="0"/>
              <a:t> </a:t>
            </a:r>
            <a:r>
              <a:rPr lang="it-IT" sz="2000" dirty="0" err="1"/>
              <a:t>similar</a:t>
            </a:r>
            <a:r>
              <a:rPr lang="it-IT" sz="2000" dirty="0"/>
              <a:t> on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present</a:t>
            </a:r>
            <a:r>
              <a:rPr lang="it-IT" sz="2000" dirty="0"/>
              <a:t> in </a:t>
            </a:r>
            <a:r>
              <a:rPr lang="it-IT" sz="2000" dirty="0" err="1"/>
              <a:t>our</a:t>
            </a:r>
            <a:r>
              <a:rPr lang="it-IT" sz="2000" dirty="0"/>
              <a:t> TF</a:t>
            </a:r>
          </a:p>
          <a:p>
            <a:pPr lvl="1"/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possible</a:t>
            </a:r>
            <a:r>
              <a:rPr lang="it-IT" sz="2000" dirty="0"/>
              <a:t> to upload or download an XML file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reflects</a:t>
            </a:r>
            <a:r>
              <a:rPr lang="it-IT" sz="2000" dirty="0"/>
              <a:t> the audit </a:t>
            </a:r>
            <a:r>
              <a:rPr lang="it-IT" sz="2000" dirty="0" err="1"/>
              <a:t>structure</a:t>
            </a:r>
            <a:endParaRPr lang="it-IT" sz="2000" dirty="0"/>
          </a:p>
          <a:p>
            <a:r>
              <a:rPr lang="it-IT" sz="2400" dirty="0"/>
              <a:t>Cons:</a:t>
            </a:r>
          </a:p>
          <a:p>
            <a:pPr lvl="1"/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gss</a:t>
            </a:r>
            <a:r>
              <a:rPr lang="it-IT" sz="2000" dirty="0"/>
              <a:t> audit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completly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r>
              <a:rPr lang="it-IT" sz="2000" dirty="0"/>
              <a:t> with </a:t>
            </a:r>
            <a:r>
              <a:rPr lang="it-IT" sz="2000" dirty="0" err="1"/>
              <a:t>our</a:t>
            </a:r>
            <a:r>
              <a:rPr lang="it-IT" sz="2000" dirty="0"/>
              <a:t> TF and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easy to know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endParaRPr lang="it-IT" sz="2000" dirty="0"/>
          </a:p>
          <a:p>
            <a:pPr lvl="1"/>
            <a:r>
              <a:rPr lang="it-IT" sz="2000" dirty="0"/>
              <a:t>Some text </a:t>
            </a:r>
            <a:r>
              <a:rPr lang="it-IT" sz="2000" dirty="0" err="1"/>
              <a:t>constraints</a:t>
            </a:r>
            <a:r>
              <a:rPr lang="it-IT" sz="2000" dirty="0"/>
              <a:t> are/can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reported</a:t>
            </a:r>
            <a:r>
              <a:rPr lang="it-IT" sz="2000" dirty="0"/>
              <a:t> in the </a:t>
            </a:r>
            <a:r>
              <a:rPr lang="it-IT" sz="2000" dirty="0" err="1"/>
              <a:t>current</a:t>
            </a:r>
            <a:r>
              <a:rPr lang="it-IT" sz="2000" dirty="0"/>
              <a:t> UI </a:t>
            </a:r>
            <a:r>
              <a:rPr lang="it-IT" sz="2000" dirty="0" err="1"/>
              <a:t>because</a:t>
            </a:r>
            <a:r>
              <a:rPr lang="it-IT" sz="2000" dirty="0"/>
              <a:t> 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translated</a:t>
            </a:r>
            <a:r>
              <a:rPr lang="it-IT" sz="2000" dirty="0"/>
              <a:t> in a </a:t>
            </a:r>
            <a:r>
              <a:rPr lang="it-IT" sz="2000" dirty="0" err="1"/>
              <a:t>requirment</a:t>
            </a:r>
            <a:r>
              <a:rPr lang="it-IT" sz="2000" dirty="0"/>
              <a:t> to be </a:t>
            </a:r>
            <a:r>
              <a:rPr lang="it-IT" sz="2000" dirty="0" err="1"/>
              <a:t>tested</a:t>
            </a:r>
            <a:endParaRPr lang="it-IT" sz="2000" dirty="0"/>
          </a:p>
          <a:p>
            <a:pPr lvl="1"/>
            <a:r>
              <a:rPr lang="it-IT" sz="2000" dirty="0" err="1"/>
              <a:t>Any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covered</a:t>
            </a:r>
            <a:r>
              <a:rPr lang="it-IT" sz="2000" dirty="0"/>
              <a:t> by a </a:t>
            </a:r>
            <a:r>
              <a:rPr lang="it-IT" sz="2000" dirty="0" err="1"/>
              <a:t>versioning</a:t>
            </a:r>
            <a:r>
              <a:rPr lang="it-IT" sz="2000" dirty="0"/>
              <a:t> system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878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9A210-E717-4F7C-8758-2003491F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2" y="77190"/>
            <a:ext cx="10972800" cy="1143000"/>
          </a:xfrm>
        </p:spPr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deal</a:t>
            </a:r>
            <a:r>
              <a:rPr lang="it-IT" dirty="0"/>
              <a:t> with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653A4-2A7C-4518-94F9-4D6F8531C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0190"/>
            <a:ext cx="10972800" cy="53631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best place to store IHE </a:t>
            </a:r>
            <a:r>
              <a:rPr lang="it-IT" sz="2800" dirty="0" err="1"/>
              <a:t>defined</a:t>
            </a:r>
            <a:r>
              <a:rPr lang="it-IT" sz="2800" dirty="0"/>
              <a:t> audit </a:t>
            </a:r>
            <a:r>
              <a:rPr lang="it-IT" sz="2800" dirty="0" err="1"/>
              <a:t>messages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How </a:t>
            </a:r>
            <a:r>
              <a:rPr lang="it-IT" sz="2800" dirty="0" err="1"/>
              <a:t>constraints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can </a:t>
            </a:r>
            <a:r>
              <a:rPr lang="it-IT" sz="2800" dirty="0" err="1"/>
              <a:t>not</a:t>
            </a:r>
            <a:r>
              <a:rPr lang="it-IT" sz="2800" dirty="0"/>
              <a:t> be </a:t>
            </a:r>
            <a:r>
              <a:rPr lang="it-IT" sz="2800" dirty="0" err="1"/>
              <a:t>tested</a:t>
            </a:r>
            <a:r>
              <a:rPr lang="it-IT" sz="2800" dirty="0"/>
              <a:t> can be </a:t>
            </a:r>
            <a:r>
              <a:rPr lang="it-IT" sz="2800" dirty="0" err="1"/>
              <a:t>expressed</a:t>
            </a:r>
            <a:r>
              <a:rPr lang="it-IT" sz="2800" dirty="0"/>
              <a:t> in the </a:t>
            </a:r>
            <a:r>
              <a:rPr lang="it-IT" sz="2800" dirty="0" err="1"/>
              <a:t>gss</a:t>
            </a:r>
            <a:r>
              <a:rPr lang="it-IT" sz="2800" dirty="0"/>
              <a:t>-Audit </a:t>
            </a:r>
            <a:r>
              <a:rPr lang="it-IT" sz="2800" dirty="0" err="1"/>
              <a:t>structure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</a:t>
            </a:r>
            <a:r>
              <a:rPr lang="it-IT" sz="2800" dirty="0" err="1"/>
              <a:t>mantain</a:t>
            </a:r>
            <a:r>
              <a:rPr lang="it-IT" sz="2800" dirty="0"/>
              <a:t> an </a:t>
            </a:r>
            <a:r>
              <a:rPr lang="it-IT" sz="2800" dirty="0" err="1"/>
              <a:t>alignment</a:t>
            </a:r>
            <a:r>
              <a:rPr lang="it-IT" sz="2800" dirty="0"/>
              <a:t> </a:t>
            </a:r>
            <a:r>
              <a:rPr lang="it-IT" sz="2800" dirty="0" err="1"/>
              <a:t>between</a:t>
            </a:r>
            <a:r>
              <a:rPr lang="it-IT" sz="2800" dirty="0"/>
              <a:t> </a:t>
            </a:r>
            <a:r>
              <a:rPr lang="it-IT" sz="2800" dirty="0" err="1"/>
              <a:t>gss</a:t>
            </a:r>
            <a:r>
              <a:rPr lang="it-IT" sz="2800" dirty="0"/>
              <a:t> and TF </a:t>
            </a:r>
            <a:r>
              <a:rPr lang="it-IT" sz="2800" dirty="0" err="1"/>
              <a:t>changing</a:t>
            </a:r>
            <a:r>
              <a:rPr lang="it-IT" sz="2800" dirty="0"/>
              <a:t> the </a:t>
            </a:r>
            <a:r>
              <a:rPr lang="it-IT" sz="2800" dirty="0" err="1"/>
              <a:t>owner</a:t>
            </a:r>
            <a:r>
              <a:rPr lang="it-IT" sz="2800" dirty="0"/>
              <a:t> of the </a:t>
            </a:r>
            <a:r>
              <a:rPr lang="it-IT" sz="2800" dirty="0" err="1"/>
              <a:t>official</a:t>
            </a:r>
            <a:r>
              <a:rPr lang="it-IT" sz="2800" dirty="0"/>
              <a:t> </a:t>
            </a:r>
            <a:r>
              <a:rPr lang="it-IT" sz="2800" dirty="0" err="1"/>
              <a:t>structure</a:t>
            </a:r>
            <a:r>
              <a:rPr lang="it-IT" sz="2800" dirty="0"/>
              <a:t> from TF to </a:t>
            </a:r>
            <a:r>
              <a:rPr lang="it-IT" sz="2800" dirty="0" err="1"/>
              <a:t>gss</a:t>
            </a:r>
            <a:r>
              <a:rPr lang="it-IT" sz="2800" dirty="0"/>
              <a:t> </a:t>
            </a:r>
            <a:r>
              <a:rPr lang="it-IT" sz="2800" dirty="0" err="1"/>
              <a:t>could</a:t>
            </a:r>
            <a:r>
              <a:rPr lang="it-IT" sz="2800" dirty="0"/>
              <a:t> be a </a:t>
            </a:r>
            <a:r>
              <a:rPr lang="it-IT" sz="2800" dirty="0" err="1"/>
              <a:t>solution</a:t>
            </a:r>
            <a:r>
              <a:rPr lang="it-IT" sz="2800" dirty="0"/>
              <a:t>. </a:t>
            </a:r>
            <a:r>
              <a:rPr lang="it-IT" sz="2800" dirty="0" err="1"/>
              <a:t>But</a:t>
            </a:r>
            <a:r>
              <a:rPr lang="it-IT" sz="2800" dirty="0"/>
              <a:t> </a:t>
            </a:r>
            <a:r>
              <a:rPr lang="it-IT" sz="2800" dirty="0" err="1"/>
              <a:t>what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do with the </a:t>
            </a:r>
            <a:r>
              <a:rPr lang="it-IT" sz="2800" dirty="0" err="1"/>
              <a:t>ones</a:t>
            </a:r>
            <a:r>
              <a:rPr lang="it-IT" sz="2800" dirty="0"/>
              <a:t> in </a:t>
            </a:r>
            <a:r>
              <a:rPr lang="it-IT" sz="2800" dirty="0" err="1"/>
              <a:t>our</a:t>
            </a:r>
            <a:r>
              <a:rPr lang="it-IT" sz="2800" dirty="0"/>
              <a:t> TF? </a:t>
            </a:r>
            <a:r>
              <a:rPr lang="it-IT" sz="2800" dirty="0" err="1"/>
              <a:t>Should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replace</a:t>
            </a:r>
            <a:r>
              <a:rPr lang="it-IT" sz="2800" dirty="0"/>
              <a:t> the </a:t>
            </a:r>
            <a:r>
              <a:rPr lang="it-IT" sz="2800" dirty="0" err="1"/>
              <a:t>tables</a:t>
            </a:r>
            <a:r>
              <a:rPr lang="it-IT" sz="2800" dirty="0"/>
              <a:t> with </a:t>
            </a:r>
            <a:r>
              <a:rPr lang="it-IT" sz="2800" dirty="0" err="1"/>
              <a:t>gss</a:t>
            </a:r>
            <a:r>
              <a:rPr lang="it-IT" sz="2800" dirty="0"/>
              <a:t> URL or with the XML format?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user </a:t>
            </a:r>
            <a:r>
              <a:rPr lang="it-IT" sz="2800" dirty="0" err="1"/>
              <a:t>that</a:t>
            </a:r>
            <a:r>
              <a:rPr lang="it-IT" sz="2800" dirty="0"/>
              <a:t> can access and update the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needed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process</a:t>
            </a:r>
            <a:r>
              <a:rPr lang="it-IT" sz="2800" dirty="0"/>
              <a:t> to update or create new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for future </a:t>
            </a:r>
            <a:r>
              <a:rPr lang="it-IT" sz="2800" dirty="0" err="1"/>
              <a:t>profiles</a:t>
            </a:r>
            <a:r>
              <a:rPr lang="it-IT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FHIR </a:t>
            </a:r>
            <a:r>
              <a:rPr lang="it-IT" sz="2800" dirty="0" err="1"/>
              <a:t>publication</a:t>
            </a:r>
            <a:r>
              <a:rPr lang="it-IT" sz="2800" dirty="0"/>
              <a:t> tools?</a:t>
            </a:r>
          </a:p>
        </p:txBody>
      </p:sp>
    </p:spTree>
    <p:extLst>
      <p:ext uri="{BB962C8B-B14F-4D97-AF65-F5344CB8AC3E}">
        <p14:creationId xmlns:p14="http://schemas.microsoft.com/office/powerpoint/2010/main" val="355145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Widescreen</PresentationFormat>
  <Paragraphs>45</Paragraphs>
  <Slides>10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ATNA Tooling</vt:lpstr>
      <vt:lpstr>What is the problem?</vt:lpstr>
      <vt:lpstr>The Audit structure in IHE TF (1/2)</vt:lpstr>
      <vt:lpstr>The Audit structure in IHE TF (2/2)</vt:lpstr>
      <vt:lpstr>The GSS Audit structure - editing</vt:lpstr>
      <vt:lpstr>The GSS Audit structure - rendering</vt:lpstr>
      <vt:lpstr>The GSS Audit structure - XML</vt:lpstr>
      <vt:lpstr>The GSS Audit structure - summary</vt:lpstr>
      <vt:lpstr>Things to deal with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ATNA Feed</dc:title>
  <dc:creator>Gregorio Canal</dc:creator>
  <cp:lastModifiedBy>Gregorio Canal</cp:lastModifiedBy>
  <cp:revision>45</cp:revision>
  <dcterms:created xsi:type="dcterms:W3CDTF">2019-04-02T12:59:57Z</dcterms:created>
  <dcterms:modified xsi:type="dcterms:W3CDTF">2019-11-13T11:57:12Z</dcterms:modified>
</cp:coreProperties>
</file>